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9" r:id="rId7"/>
    <p:sldId id="291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3" r:id="rId17"/>
    <p:sldId id="290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708" y="71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0984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1950721"/>
            <a:ext cx="11162453" cy="2740942"/>
          </a:xfrm>
        </p:spPr>
        <p:txBody>
          <a:bodyPr anchor="b">
            <a:noAutofit/>
          </a:bodyPr>
          <a:lstStyle>
            <a:lvl1pPr>
              <a:defRPr sz="77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5360" y="4985173"/>
            <a:ext cx="9103360" cy="249258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April 14,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75360" y="4833451"/>
            <a:ext cx="11162453" cy="225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  <a:pPr/>
              <a:t>April 14,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866987"/>
            <a:ext cx="2926080" cy="8344747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866987"/>
            <a:ext cx="8561493" cy="834474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2EEB-1769-4776-AD69-E7C1260563EB}" type="datetime4">
              <a:rPr lang="en-US" smtClean="0"/>
              <a:pPr/>
              <a:t>April 14,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B8AF-C16A-4836-A92D-61834B5F0BA5}" type="datetime4">
              <a:rPr lang="en-US" smtClean="0"/>
              <a:pPr/>
              <a:t>April 14,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3359574"/>
            <a:ext cx="11054080" cy="3129280"/>
          </a:xfrm>
        </p:spPr>
        <p:txBody>
          <a:bodyPr anchor="b">
            <a:normAutofit/>
          </a:bodyPr>
          <a:lstStyle>
            <a:lvl1pPr algn="l">
              <a:defRPr sz="6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6580430"/>
            <a:ext cx="11054080" cy="2133599"/>
          </a:xfrm>
        </p:spPr>
        <p:txBody>
          <a:bodyPr anchor="t">
            <a:normAutofit/>
          </a:bodyPr>
          <a:lstStyle>
            <a:lvl1pPr marL="0" indent="0">
              <a:buNone/>
              <a:defRPr sz="3400">
                <a:solidFill>
                  <a:schemeClr val="tx2"/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April 14,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040384" y="6541415"/>
            <a:ext cx="11162453" cy="225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379878"/>
            <a:ext cx="5743787" cy="671047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379878"/>
            <a:ext cx="5743787" cy="671047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April 14,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384213"/>
            <a:ext cx="5592064" cy="909884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800" b="0">
                <a:solidFill>
                  <a:schemeClr val="tx2"/>
                </a:solidFill>
              </a:defRPr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467946"/>
            <a:ext cx="5592064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62496" y="2384213"/>
            <a:ext cx="5592064" cy="909884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8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62496" y="3467946"/>
            <a:ext cx="5592064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543A-E259-478F-9E0D-57BA40E442B7}" type="datetime4">
              <a:rPr lang="en-US" smtClean="0"/>
              <a:pPr/>
              <a:t>April 14,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154229" y="5754060"/>
            <a:ext cx="6697472" cy="112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012D-77A1-44B0-BB26-329BA1EE55C9}" type="datetime4">
              <a:rPr lang="en-US" smtClean="0"/>
              <a:pPr/>
              <a:t>April 14,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April 14,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126514"/>
            <a:ext cx="3043123" cy="1794662"/>
          </a:xfrm>
        </p:spPr>
        <p:txBody>
          <a:bodyPr anchor="b">
            <a:noAutofit/>
          </a:bodyPr>
          <a:lstStyle>
            <a:lvl1pPr algn="l">
              <a:defRPr sz="3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6560" y="1126514"/>
            <a:ext cx="8128000" cy="7932928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2" y="3030119"/>
            <a:ext cx="3043123" cy="6035364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  <a:pPr/>
              <a:t>April 14,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8654" y="5091849"/>
            <a:ext cx="7932928" cy="225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127083"/>
            <a:ext cx="3047367" cy="1798997"/>
          </a:xfrm>
        </p:spPr>
        <p:txBody>
          <a:bodyPr anchor="b">
            <a:normAutofit/>
          </a:bodyPr>
          <a:lstStyle>
            <a:lvl1pPr algn="l">
              <a:defRPr sz="3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65579" y="1192108"/>
            <a:ext cx="8397355" cy="7822871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4600"/>
            </a:lvl1pPr>
            <a:lvl2pPr marL="650230" indent="0">
              <a:buNone/>
              <a:defRPr sz="4000"/>
            </a:lvl2pPr>
            <a:lvl3pPr marL="1300460" indent="0">
              <a:buNone/>
              <a:defRPr sz="3400"/>
            </a:lvl3pPr>
            <a:lvl4pPr marL="1950690" indent="0">
              <a:buNone/>
              <a:defRPr sz="2800"/>
            </a:lvl4pPr>
            <a:lvl5pPr marL="2600919" indent="0">
              <a:buNone/>
              <a:defRPr sz="2800"/>
            </a:lvl5pPr>
            <a:lvl6pPr marL="3251149" indent="0">
              <a:buNone/>
              <a:defRPr sz="2800"/>
            </a:lvl6pPr>
            <a:lvl7pPr marL="3901379" indent="0">
              <a:buNone/>
              <a:defRPr sz="2800"/>
            </a:lvl7pPr>
            <a:lvl8pPr marL="4551609" indent="0">
              <a:buNone/>
              <a:defRPr sz="2800"/>
            </a:lvl8pPr>
            <a:lvl9pPr marL="5201839" indent="0">
              <a:buNone/>
              <a:defRPr sz="28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0" y="3034453"/>
            <a:ext cx="3043123" cy="6034227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6D63-31BF-4B94-B6C5-E20B2C63F515}" type="datetime4">
              <a:rPr lang="en-US" smtClean="0"/>
              <a:pPr/>
              <a:t>April 14,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14007"/>
            <a:ext cx="13004800" cy="325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758614"/>
            <a:ext cx="11704320" cy="1408853"/>
          </a:xfrm>
          <a:prstGeom prst="rect">
            <a:avLst/>
          </a:prstGeom>
        </p:spPr>
        <p:txBody>
          <a:bodyPr vert="horz" lIns="130046" tIns="65023" rIns="130046" bIns="6502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0"/>
            <a:ext cx="11704320" cy="6935893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3004800" cy="520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26010"/>
            <a:ext cx="4118187" cy="468173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l">
              <a:defRPr sz="1700">
                <a:solidFill>
                  <a:srgbClr val="FFFFFF"/>
                </a:solidFill>
              </a:defRPr>
            </a:lvl1pPr>
          </a:lstStyle>
          <a:p>
            <a:fld id="{62B1B13E-D5AF-485E-81A1-82A140076526}" type="datetime4">
              <a:rPr lang="en-US" smtClean="0"/>
              <a:pPr/>
              <a:t>April 14,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76800" y="26010"/>
            <a:ext cx="5852160" cy="468173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26010"/>
            <a:ext cx="1517227" cy="468173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  <p:txStyles>
    <p:titleStyle>
      <a:lvl1pPr algn="l" defTabSz="1300460" rtl="0" eaLnBrk="1" latinLnBrk="0" hangingPunct="1">
        <a:spcBef>
          <a:spcPct val="0"/>
        </a:spcBef>
        <a:buNone/>
        <a:defRPr sz="5700" kern="1200" spc="-142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0092" indent="-260092" algn="l" defTabSz="130046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indent="-260092" algn="l" defTabSz="130046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040368" indent="-260092" algn="l" defTabSz="130046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430506" indent="-260092" algn="l" defTabSz="130046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1690598" indent="-195069" algn="l" defTabSz="130046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950690" indent="-260092" algn="l" defTabSz="130046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210781" indent="-260092" algn="l" defTabSz="130046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470873" indent="-260092" algn="l" defTabSz="130046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730965" indent="-260092" algn="l" defTabSz="130046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6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1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21.png"/><Relationship Id="rId15" Type="http://schemas.openxmlformats.org/officeDocument/2006/relationships/image" Target="../media/image28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4.png"/><Relationship Id="rId12" Type="http://schemas.openxmlformats.org/officeDocument/2006/relationships/image" Target="../media/image22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21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0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microsoft.com/office/2007/relationships/hdphoto" Target="../media/hdphoto2.wdp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0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cer\Desktop\New folder (2)\ipl-2018-top-10-brand-campaigns-on-twitter-during-week-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412"/>
            <a:ext cx="1300480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Vehicle Loan Digital Marketing…"/>
          <p:cNvSpPr txBox="1">
            <a:spLocks noGrp="1"/>
          </p:cNvSpPr>
          <p:nvPr>
            <p:ph type="body" sz="quarter" idx="1"/>
          </p:nvPr>
        </p:nvSpPr>
        <p:spPr>
          <a:xfrm>
            <a:off x="3404802" y="6629400"/>
            <a:ext cx="6457067" cy="248065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ctr"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rPr lang="en-US" b="1" dirty="0" smtClean="0"/>
              <a:t>Exploratory Data Analysis -Indian Premier League Match</a:t>
            </a:r>
          </a:p>
          <a:p>
            <a:pPr algn="ctr">
              <a:defRPr sz="3600">
                <a:latin typeface="Arial"/>
                <a:ea typeface="Arial"/>
                <a:cs typeface="Arial"/>
                <a:sym typeface="Arial"/>
              </a:defRPr>
            </a:pPr>
            <a:endParaRPr lang="en-US" b="1" dirty="0"/>
          </a:p>
          <a:p>
            <a:pPr algn="ctr">
              <a:defRPr sz="3600">
                <a:latin typeface="Arial"/>
                <a:ea typeface="Arial"/>
                <a:cs typeface="Arial"/>
                <a:sym typeface="Arial"/>
              </a:defRPr>
            </a:pPr>
            <a:endParaRPr lang="en-US" b="1" dirty="0" smtClean="0"/>
          </a:p>
          <a:p>
            <a:pPr algn="ctr">
              <a:defRPr sz="36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i="1" dirty="0" smtClean="0"/>
              <a:t>by </a:t>
            </a:r>
            <a:r>
              <a:rPr lang="en-US" i="1" dirty="0" smtClean="0"/>
              <a:t>Sruthi S Kumar</a:t>
            </a:r>
            <a:endParaRPr i="1" dirty="0"/>
          </a:p>
        </p:txBody>
      </p:sp>
      <p:pic>
        <p:nvPicPr>
          <p:cNvPr id="2" name="1st slide better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5600" y="7010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arketing Obj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 smtClean="0"/>
              <a:t>4. Most Valuable Players in IPL </a:t>
            </a:r>
            <a:endParaRPr sz="3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60198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992" y="4800600"/>
            <a:ext cx="3073400" cy="4948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866775"/>
            <a:ext cx="3073400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848" y="866775"/>
            <a:ext cx="3946144" cy="4924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848" y="5791201"/>
            <a:ext cx="3946144" cy="396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10th slid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6000" y="8763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77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arketing Obj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/>
              <a:t>5</a:t>
            </a:r>
            <a:r>
              <a:rPr lang="en-US" sz="3200" dirty="0" smtClean="0"/>
              <a:t>. Does the toss decision have any role on deciding the winner of the match?</a:t>
            </a:r>
            <a:endParaRPr sz="3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932" y="6678168"/>
            <a:ext cx="6955536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057400"/>
            <a:ext cx="118110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3600" y="80010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63.86%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236200" y="80010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36.13%</a:t>
            </a:r>
            <a:endParaRPr lang="en-US" dirty="0"/>
          </a:p>
        </p:txBody>
      </p:sp>
      <p:pic>
        <p:nvPicPr>
          <p:cNvPr id="3" name="11th slid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46871" y="175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583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arketing Obj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/>
              <a:t>6</a:t>
            </a:r>
            <a:r>
              <a:rPr lang="en-US" sz="3200" dirty="0" smtClean="0"/>
              <a:t>. Which is the dangerous bowling teams to play with?</a:t>
            </a:r>
            <a:endParaRPr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3647"/>
            <a:ext cx="6883400" cy="7239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2" y="533400"/>
            <a:ext cx="2578607" cy="1980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2" y="2513647"/>
            <a:ext cx="2578608" cy="190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4419600"/>
            <a:ext cx="2559304" cy="1714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6133623"/>
            <a:ext cx="2559304" cy="166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0" y="7848601"/>
            <a:ext cx="257962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00" y="2513646"/>
            <a:ext cx="2286000" cy="190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837" y="4419600"/>
            <a:ext cx="2255965" cy="1714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837" y="6133623"/>
            <a:ext cx="2255963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12th slid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692571" y="78776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43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arketing Obj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/>
              <a:t>7</a:t>
            </a:r>
            <a:r>
              <a:rPr lang="en-US" sz="3200" dirty="0" smtClean="0"/>
              <a:t>. Which is the dangerous batting teams to play with?</a:t>
            </a:r>
            <a:endParaRPr sz="32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2" y="533400"/>
            <a:ext cx="2578607" cy="1980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2" y="2513647"/>
            <a:ext cx="2578608" cy="190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4419600"/>
            <a:ext cx="2559304" cy="1714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6133623"/>
            <a:ext cx="2559304" cy="166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0" y="7848601"/>
            <a:ext cx="257962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00" y="2513646"/>
            <a:ext cx="2286000" cy="190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837" y="4419600"/>
            <a:ext cx="2255965" cy="1714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837" y="6133623"/>
            <a:ext cx="2255963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1" y="2156244"/>
            <a:ext cx="7188200" cy="6894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00" y="7801358"/>
            <a:ext cx="2286000" cy="195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86" y="7795262"/>
            <a:ext cx="2011237" cy="195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13th slid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37771" y="87677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19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arketing Objective"/>
          <p:cNvSpPr txBox="1">
            <a:spLocks noGrp="1"/>
          </p:cNvSpPr>
          <p:nvPr>
            <p:ph type="title"/>
          </p:nvPr>
        </p:nvSpPr>
        <p:spPr>
          <a:xfrm>
            <a:off x="650240" y="758615"/>
            <a:ext cx="11704320" cy="11463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 smtClean="0"/>
              <a:t>8. Which is the overall BEST teams in the history of IPL?</a:t>
            </a:r>
            <a:endParaRPr sz="32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2414968"/>
            <a:ext cx="2578607" cy="1980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296" y="5029200"/>
            <a:ext cx="2578608" cy="190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0" y="2414968"/>
            <a:ext cx="2559304" cy="1714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00" y="5018314"/>
            <a:ext cx="2559304" cy="190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940" y="7581900"/>
            <a:ext cx="257962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7620000"/>
            <a:ext cx="2286000" cy="190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600" y="2414968"/>
            <a:ext cx="2255965" cy="1714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0" y="7619999"/>
            <a:ext cx="2255963" cy="190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583" y="4941658"/>
            <a:ext cx="2262056" cy="195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14th slid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709582" y="9869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283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arketing Obj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 smtClean="0"/>
              <a:t>9. </a:t>
            </a:r>
            <a:r>
              <a:rPr lang="en-US" sz="3200" dirty="0"/>
              <a:t>What is the probability of winning if the opposite team is one among the best teams?</a:t>
            </a:r>
            <a:endParaRPr sz="32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3352800"/>
            <a:ext cx="36576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5740400" y="2438400"/>
            <a:ext cx="3048000" cy="1524000"/>
          </a:xfrm>
          <a:prstGeom prst="wedgeEllipse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C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54700" y="2969567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as 3.2%</a:t>
            </a:r>
            <a:endParaRPr lang="en-US" dirty="0"/>
          </a:p>
        </p:txBody>
      </p:sp>
      <p:pic>
        <p:nvPicPr>
          <p:cNvPr id="5" name="15th slid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93400" y="61903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720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arketing Obj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 smtClean="0"/>
              <a:t>10. Does Climate have any effect on the match flow?</a:t>
            </a:r>
            <a:endParaRPr sz="3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2057400"/>
            <a:ext cx="111506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0200" y="7086600"/>
            <a:ext cx="12268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-US" dirty="0" smtClean="0"/>
              <a:t>Overall in 10 seasons, 19 times DL rule were applied. </a:t>
            </a:r>
          </a:p>
          <a:p>
            <a:pPr marL="342900" indent="-342900" algn="l">
              <a:buFont typeface="Wingdings" pitchFamily="2" charset="2"/>
              <a:buChar char="Ø"/>
            </a:pPr>
            <a:endParaRPr lang="en-US" dirty="0"/>
          </a:p>
          <a:p>
            <a:pPr marL="342900" indent="-342900" algn="l">
              <a:buFont typeface="Wingdings" pitchFamily="2" charset="2"/>
              <a:buChar char="Ø"/>
            </a:pPr>
            <a:r>
              <a:rPr lang="en-US" dirty="0" smtClean="0"/>
              <a:t>90% times, team who have decided to bowl have won the match.</a:t>
            </a:r>
          </a:p>
          <a:p>
            <a:pPr marL="342900" indent="-342900" algn="l">
              <a:buFont typeface="Wingdings" pitchFamily="2" charset="2"/>
              <a:buChar char="Ø"/>
            </a:pPr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In the year </a:t>
            </a:r>
            <a:r>
              <a:rPr lang="en-US" b="1" dirty="0"/>
              <a:t>2009</a:t>
            </a:r>
            <a:r>
              <a:rPr lang="en-US" dirty="0"/>
              <a:t>, </a:t>
            </a:r>
            <a:r>
              <a:rPr lang="en-US" b="1" dirty="0"/>
              <a:t>3 times</a:t>
            </a:r>
            <a:r>
              <a:rPr lang="en-US" dirty="0"/>
              <a:t> DL Rule was applied to calculate the target score due to bad weather</a:t>
            </a:r>
            <a:r>
              <a:rPr lang="en-US" dirty="0" smtClean="0"/>
              <a:t>.</a:t>
            </a:r>
            <a:endParaRPr lang="en-US" dirty="0"/>
          </a:p>
          <a:p>
            <a:pPr marL="342900" indent="-342900" algn="l">
              <a:buFont typeface="Wingdings" pitchFamily="2" charset="2"/>
              <a:buChar char="Ø"/>
            </a:pPr>
            <a:endParaRPr lang="en-US" dirty="0" smtClean="0"/>
          </a:p>
          <a:p>
            <a:pPr algn="l"/>
            <a:endParaRPr lang="en-US" dirty="0"/>
          </a:p>
        </p:txBody>
      </p:sp>
      <p:pic>
        <p:nvPicPr>
          <p:cNvPr id="5" name="16th slid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0800" y="7467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996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FFCU Busines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Conclusion</a:t>
            </a:r>
            <a:endParaRPr dirty="0"/>
          </a:p>
        </p:txBody>
      </p:sp>
      <p:sp>
        <p:nvSpPr>
          <p:cNvPr id="137" name="Since 1954, San Francisco Federal Credit Union has been a member-owned financial institution. As a not-for-profit, we’re able to offer higher dividends on deposit accounts, lower interest rates on loans, and fewer fees than the big banks."/>
          <p:cNvSpPr txBox="1">
            <a:spLocks noGrp="1"/>
          </p:cNvSpPr>
          <p:nvPr>
            <p:ph type="body" idx="1"/>
          </p:nvPr>
        </p:nvSpPr>
        <p:spPr>
          <a:xfrm>
            <a:off x="508000" y="2178050"/>
            <a:ext cx="11988800" cy="609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buFont typeface="Wingdings" pitchFamily="2" charset="2"/>
              <a:buChar char="Ø"/>
            </a:pPr>
            <a:r>
              <a:rPr lang="en-US" sz="2400" dirty="0" smtClean="0"/>
              <a:t>Consistent Performance is the key to have a better future as a team in IPL.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Better Players </a:t>
            </a:r>
            <a:r>
              <a:rPr lang="en-US" sz="2400" dirty="0" smtClean="0">
                <a:sym typeface="Wingdings" pitchFamily="2" charset="2"/>
              </a:rPr>
              <a:t> Better team. Thus starting from Auction, Owners or respective stakeholders should take best players into the team. </a:t>
            </a:r>
          </a:p>
          <a:p>
            <a:pPr>
              <a:buFont typeface="Wingdings" pitchFamily="2" charset="2"/>
              <a:buChar char="Ø"/>
            </a:pPr>
            <a:endParaRPr lang="en-US" sz="2400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sz="2400" dirty="0">
              <a:sym typeface="Wingdings" pitchFamily="2" charset="2"/>
            </a:endParaRPr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sym typeface="Wingdings" pitchFamily="2" charset="2"/>
              </a:rPr>
              <a:t>Toss Decision : Captain have a major role in deciding the winning the match. Deep Analysis of the venue, opposing team, players and climate add to a better toss decision. </a:t>
            </a:r>
          </a:p>
          <a:p>
            <a:endParaRPr lang="en-US" sz="2400" dirty="0">
              <a:sym typeface="Wingdings" pitchFamily="2" charset="2"/>
            </a:endParaRPr>
          </a:p>
          <a:p>
            <a:endParaRPr sz="2400" dirty="0"/>
          </a:p>
        </p:txBody>
      </p:sp>
      <p:pic>
        <p:nvPicPr>
          <p:cNvPr id="2" name="17th slid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2400" y="838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843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p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13004800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SFFCU Busines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IPL History</a:t>
            </a:r>
            <a:endParaRPr dirty="0"/>
          </a:p>
        </p:txBody>
      </p:sp>
      <p:sp>
        <p:nvSpPr>
          <p:cNvPr id="137" name="Since 1954, San Francisco Federal Credit Union has been a member-owned financial institution. As a not-for-profit, we’re able to offer higher dividends on deposit accounts, lower interest rates on loans, and fewer fees than the big banks."/>
          <p:cNvSpPr txBox="1">
            <a:spLocks noGrp="1"/>
          </p:cNvSpPr>
          <p:nvPr>
            <p:ph type="body" idx="4294967295"/>
          </p:nvPr>
        </p:nvSpPr>
        <p:spPr>
          <a:xfrm>
            <a:off x="0" y="2178050"/>
            <a:ext cx="11988800" cy="6096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 </a:t>
            </a:r>
            <a:r>
              <a:rPr lang="en-US" b="1" dirty="0"/>
              <a:t>Indian Premier League</a:t>
            </a:r>
            <a:r>
              <a:rPr lang="en-US" dirty="0"/>
              <a:t> (</a:t>
            </a:r>
            <a:r>
              <a:rPr lang="en-US" b="1" dirty="0"/>
              <a:t>IPL</a:t>
            </a:r>
            <a:r>
              <a:rPr lang="en-US" dirty="0"/>
              <a:t>) is a professional </a:t>
            </a:r>
            <a:r>
              <a:rPr lang="en-US" dirty="0" smtClean="0"/>
              <a:t>Twenty </a:t>
            </a:r>
            <a:r>
              <a:rPr lang="en-US" dirty="0" smtClean="0"/>
              <a:t>Twenty</a:t>
            </a:r>
            <a:r>
              <a:rPr lang="en-US" dirty="0" smtClean="0"/>
              <a:t> Cricket league </a:t>
            </a:r>
            <a:r>
              <a:rPr lang="en-US" dirty="0"/>
              <a:t>in </a:t>
            </a:r>
            <a:r>
              <a:rPr lang="en-US" dirty="0" smtClean="0"/>
              <a:t>India</a:t>
            </a:r>
            <a:r>
              <a:rPr lang="en-US" dirty="0"/>
              <a:t> contested during March or April and May of every </a:t>
            </a:r>
            <a:r>
              <a:rPr lang="en-US" dirty="0" smtClean="0"/>
              <a:t>year, founded by Board of Control for Cricket in India (BCCI).</a:t>
            </a:r>
          </a:p>
          <a:p>
            <a:r>
              <a:rPr lang="en-US" dirty="0" smtClean="0"/>
              <a:t>Teams representing each states in India – each playing twice home and away round robin format.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FFCU Busines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About the Data</a:t>
            </a:r>
            <a:endParaRPr dirty="0"/>
          </a:p>
        </p:txBody>
      </p:sp>
      <p:sp>
        <p:nvSpPr>
          <p:cNvPr id="140" name="Serves San Francisco and San Mateo Counties…"/>
          <p:cNvSpPr txBox="1">
            <a:spLocks noGrp="1"/>
          </p:cNvSpPr>
          <p:nvPr>
            <p:ph type="body" idx="1"/>
          </p:nvPr>
        </p:nvSpPr>
        <p:spPr>
          <a:xfrm>
            <a:off x="508000" y="2324100"/>
            <a:ext cx="11988800" cy="6096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3200" dirty="0" smtClean="0"/>
              <a:t> 10 IPL seasons Data</a:t>
            </a:r>
          </a:p>
          <a:p>
            <a:pPr>
              <a:buFont typeface="Wingdings" pitchFamily="2" charset="2"/>
              <a:buChar char="Ø"/>
              <a:defRPr>
                <a:latin typeface="Arial"/>
                <a:ea typeface="Arial"/>
                <a:cs typeface="Arial"/>
                <a:sym typeface="Arial"/>
              </a:defRPr>
            </a:pPr>
            <a:endParaRPr lang="en-US" sz="3200" dirty="0"/>
          </a:p>
          <a:p>
            <a:pPr>
              <a:buFont typeface="Wingdings" pitchFamily="2" charset="2"/>
              <a:buChar char="Ø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3200" dirty="0" smtClean="0"/>
              <a:t> 693 Observation , 14 columns</a:t>
            </a:r>
          </a:p>
          <a:p>
            <a:pPr>
              <a:buFont typeface="Wingdings" pitchFamily="2" charset="2"/>
              <a:buChar char="Ø"/>
              <a:defRPr>
                <a:latin typeface="Arial"/>
                <a:ea typeface="Arial"/>
                <a:cs typeface="Arial"/>
                <a:sym typeface="Arial"/>
              </a:defRPr>
            </a:pPr>
            <a:endParaRPr lang="en-US" sz="3200" dirty="0"/>
          </a:p>
          <a:p>
            <a:pPr>
              <a:buFont typeface="Wingdings" pitchFamily="2" charset="2"/>
              <a:buChar char="Ø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3200" dirty="0" smtClean="0"/>
              <a:t> Information on Season, city, data,</a:t>
            </a:r>
          </a:p>
          <a:p>
            <a:pPr marL="0" indent="0"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3200" dirty="0" smtClean="0"/>
              <a:t>Teams, toss winner, toss decision,</a:t>
            </a:r>
          </a:p>
          <a:p>
            <a:pPr marL="0" indent="0"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3200" dirty="0" smtClean="0"/>
              <a:t>Result, winners </a:t>
            </a:r>
            <a:r>
              <a:rPr lang="en-US" sz="3200" dirty="0" err="1" smtClean="0"/>
              <a:t>etc</a:t>
            </a:r>
            <a:endParaRPr lang="en-US" sz="3200" dirty="0" smtClean="0"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lang="en-US" sz="3200" dirty="0"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271487"/>
            <a:ext cx="52578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3rd slid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93300" y="762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venue Streams"/>
          <p:cNvSpPr txBox="1">
            <a:spLocks noGrp="1"/>
          </p:cNvSpPr>
          <p:nvPr>
            <p:ph type="title"/>
          </p:nvPr>
        </p:nvSpPr>
        <p:spPr>
          <a:xfrm>
            <a:off x="650240" y="758615"/>
            <a:ext cx="11704320" cy="99398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Problem Statement</a:t>
            </a:r>
            <a:endParaRPr dirty="0"/>
          </a:p>
        </p:txBody>
      </p:sp>
      <p:sp>
        <p:nvSpPr>
          <p:cNvPr id="143" name="Mortgages and Home Equity Loans…"/>
          <p:cNvSpPr txBox="1">
            <a:spLocks noGrp="1"/>
          </p:cNvSpPr>
          <p:nvPr>
            <p:ph type="body" idx="1"/>
          </p:nvPr>
        </p:nvSpPr>
        <p:spPr>
          <a:xfrm>
            <a:off x="508000" y="2324100"/>
            <a:ext cx="11988800" cy="6096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 </a:t>
            </a:r>
            <a:endParaRPr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887" y="3962400"/>
            <a:ext cx="2438399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1912711"/>
            <a:ext cx="3657599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226800" y="2286000"/>
            <a:ext cx="177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Venue?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919968"/>
            <a:ext cx="34290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68800" y="2516832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Teams ?</a:t>
            </a:r>
            <a:endParaRPr lang="en-US" b="1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6934200"/>
            <a:ext cx="342900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97400" y="81534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Toss Decision ?</a:t>
            </a:r>
            <a:endParaRPr lang="en-US" b="1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1" y="6986587"/>
            <a:ext cx="3657599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11857" y="7737901"/>
            <a:ext cx="162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Bad Weather?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9" name="4th slid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55200" y="69668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Unique Value Proposition"/>
          <p:cNvSpPr txBox="1">
            <a:spLocks noGrp="1"/>
          </p:cNvSpPr>
          <p:nvPr>
            <p:ph type="title"/>
          </p:nvPr>
        </p:nvSpPr>
        <p:spPr>
          <a:xfrm>
            <a:off x="650240" y="758615"/>
            <a:ext cx="11704320" cy="99398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Pre-Processing :</a:t>
            </a:r>
            <a:endParaRPr dirty="0"/>
          </a:p>
        </p:txBody>
      </p:sp>
      <p:pic>
        <p:nvPicPr>
          <p:cNvPr id="5122" name="Picture 2" descr="C:\Users\acer\Desktop\New folder (2)\background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6000"/>
                    </a14:imgEffect>
                    <a14:imgEffect>
                      <a14:brightnessContrast bright="62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3004800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On average, Millennials and Gen. X are not able to afford buying homes in the Bay Area, but need to buy cars to get around.…"/>
          <p:cNvSpPr txBox="1">
            <a:spLocks noGrp="1"/>
          </p:cNvSpPr>
          <p:nvPr>
            <p:ph type="body" idx="1"/>
          </p:nvPr>
        </p:nvSpPr>
        <p:spPr>
          <a:xfrm>
            <a:off x="508000" y="2178050"/>
            <a:ext cx="11988800" cy="6096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  <p:txBody>
          <a:bodyPr/>
          <a:lstStyle/>
          <a:p>
            <a:pPr defTabSz="479044">
              <a:spcBef>
                <a:spcPts val="1900"/>
              </a:spcBef>
              <a:buFont typeface="Wingdings" pitchFamily="2" charset="2"/>
              <a:buChar char="Ø"/>
              <a:defRPr sz="2952"/>
            </a:pPr>
            <a:r>
              <a:rPr lang="en-US" dirty="0" smtClean="0"/>
              <a:t> Removed ‘City’ columns as it had missing values and ‘Venue’ can give better insight. </a:t>
            </a:r>
          </a:p>
          <a:p>
            <a:pPr defTabSz="479044">
              <a:spcBef>
                <a:spcPts val="1900"/>
              </a:spcBef>
              <a:buFont typeface="Wingdings" pitchFamily="2" charset="2"/>
              <a:buChar char="Ø"/>
              <a:defRPr sz="2952"/>
            </a:pPr>
            <a:endParaRPr lang="en-US" dirty="0"/>
          </a:p>
          <a:p>
            <a:pPr defTabSz="479044">
              <a:spcBef>
                <a:spcPts val="1900"/>
              </a:spcBef>
              <a:buFont typeface="Wingdings" pitchFamily="2" charset="2"/>
              <a:buChar char="Ø"/>
              <a:defRPr sz="2952"/>
            </a:pPr>
            <a:r>
              <a:rPr lang="en-US" dirty="0" smtClean="0"/>
              <a:t>Umpire Details removed </a:t>
            </a:r>
          </a:p>
          <a:p>
            <a:pPr defTabSz="479044">
              <a:spcBef>
                <a:spcPts val="1900"/>
              </a:spcBef>
              <a:buFont typeface="Wingdings" pitchFamily="2" charset="2"/>
              <a:buChar char="Ø"/>
              <a:defRPr sz="2952"/>
            </a:pPr>
            <a:endParaRPr lang="en-US" dirty="0"/>
          </a:p>
          <a:p>
            <a:pPr defTabSz="479044">
              <a:spcBef>
                <a:spcPts val="1900"/>
              </a:spcBef>
              <a:buFont typeface="Wingdings" pitchFamily="2" charset="2"/>
              <a:buChar char="Ø"/>
              <a:defRPr sz="2952"/>
            </a:pPr>
            <a:r>
              <a:rPr lang="en-US" dirty="0" smtClean="0"/>
              <a:t>Data that contains empty values in ‘result’ column and those match details which went on a tie has been removed. </a:t>
            </a:r>
          </a:p>
          <a:p>
            <a:pPr defTabSz="479044">
              <a:spcBef>
                <a:spcPts val="1900"/>
              </a:spcBef>
              <a:buFont typeface="Wingdings" pitchFamily="2" charset="2"/>
              <a:buChar char="Ø"/>
              <a:defRPr sz="2952"/>
            </a:pPr>
            <a:endParaRPr lang="en-US" dirty="0"/>
          </a:p>
          <a:p>
            <a:pPr defTabSz="479044">
              <a:spcBef>
                <a:spcPts val="1900"/>
              </a:spcBef>
              <a:buFont typeface="Wingdings" pitchFamily="2" charset="2"/>
              <a:buChar char="Ø"/>
              <a:defRPr sz="2952"/>
            </a:pPr>
            <a:r>
              <a:rPr lang="en-US" dirty="0" smtClean="0"/>
              <a:t>Duplicate Data was removed.</a:t>
            </a:r>
            <a:endParaRPr dirty="0"/>
          </a:p>
        </p:txBody>
      </p:sp>
      <p:pic>
        <p:nvPicPr>
          <p:cNvPr id="2" name="5th slid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69600" y="762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arketing Obj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Questions :</a:t>
            </a:r>
            <a:endParaRPr dirty="0"/>
          </a:p>
        </p:txBody>
      </p:sp>
      <p:pic>
        <p:nvPicPr>
          <p:cNvPr id="4" name="6th slide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6200" y="914400"/>
            <a:ext cx="609600" cy="609600"/>
          </a:xfrm>
        </p:spPr>
      </p:pic>
      <p:pic>
        <p:nvPicPr>
          <p:cNvPr id="5" name="Picture 2" descr="C:\Users\acer\Desktop\New folder (2)\background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46000"/>
                    </a14:imgEffect>
                    <a14:imgEffect>
                      <a14:brightnessContrast bright="62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3004800" cy="7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200" y="2286000"/>
            <a:ext cx="1219200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dirty="0" smtClean="0"/>
              <a:t>Matches during 10 IPL Seasons</a:t>
            </a:r>
          </a:p>
          <a:p>
            <a:pPr marL="457200" indent="-457200" algn="l">
              <a:buAutoNum type="arabicPeriod"/>
            </a:pPr>
            <a:endParaRPr lang="en-US" dirty="0"/>
          </a:p>
          <a:p>
            <a:pPr marL="457200" indent="-457200" algn="l">
              <a:buAutoNum type="arabicPeriod"/>
            </a:pPr>
            <a:r>
              <a:rPr lang="en-US" dirty="0" smtClean="0"/>
              <a:t>Best teams in each IPL Seasons</a:t>
            </a:r>
          </a:p>
          <a:p>
            <a:pPr marL="457200" indent="-457200" algn="l">
              <a:buAutoNum type="arabicPeriod"/>
            </a:pPr>
            <a:endParaRPr lang="en-US" dirty="0"/>
          </a:p>
          <a:p>
            <a:pPr marL="457200" indent="-457200" algn="l">
              <a:buAutoNum type="arabicPeriod"/>
            </a:pPr>
            <a:r>
              <a:rPr lang="en-US" dirty="0" smtClean="0"/>
              <a:t>Worst performing teams in each IPL Seasons</a:t>
            </a:r>
          </a:p>
          <a:p>
            <a:pPr marL="457200" indent="-457200" algn="l">
              <a:buAutoNum type="arabicPeriod"/>
            </a:pPr>
            <a:endParaRPr lang="en-US" dirty="0"/>
          </a:p>
          <a:p>
            <a:pPr marL="457200" indent="-457200" algn="l">
              <a:buAutoNum type="arabicPeriod"/>
            </a:pPr>
            <a:r>
              <a:rPr lang="en-US" dirty="0" smtClean="0"/>
              <a:t>Most Valuable Players in IPL</a:t>
            </a:r>
          </a:p>
          <a:p>
            <a:pPr marL="457200" indent="-457200" algn="l">
              <a:buAutoNum type="arabicPeriod"/>
            </a:pPr>
            <a:endParaRPr lang="en-US" dirty="0"/>
          </a:p>
          <a:p>
            <a:pPr marL="457200" indent="-457200" algn="l">
              <a:buAutoNum type="arabicPeriod"/>
            </a:pPr>
            <a:r>
              <a:rPr lang="en-US" dirty="0" smtClean="0"/>
              <a:t>Does toss decision have any role in deciding the winner of the match</a:t>
            </a:r>
          </a:p>
          <a:p>
            <a:pPr marL="457200" indent="-457200" algn="l">
              <a:buAutoNum type="arabicPeriod"/>
            </a:pPr>
            <a:endParaRPr lang="en-US" dirty="0"/>
          </a:p>
          <a:p>
            <a:pPr marL="457200" indent="-457200" algn="l">
              <a:buAutoNum type="arabicPeriod"/>
            </a:pPr>
            <a:r>
              <a:rPr lang="en-US" dirty="0" smtClean="0"/>
              <a:t>Which is the dangerous </a:t>
            </a:r>
            <a:r>
              <a:rPr lang="en-US" dirty="0"/>
              <a:t>b</a:t>
            </a:r>
            <a:r>
              <a:rPr lang="en-US" dirty="0" smtClean="0"/>
              <a:t>owling team to play with?</a:t>
            </a:r>
          </a:p>
          <a:p>
            <a:pPr marL="457200" indent="-457200" algn="l">
              <a:buAutoNum type="arabicPeriod"/>
            </a:pPr>
            <a:endParaRPr lang="en-US" dirty="0"/>
          </a:p>
          <a:p>
            <a:pPr marL="457200" indent="-457200" algn="l">
              <a:buAutoNum type="arabicPeriod"/>
            </a:pPr>
            <a:r>
              <a:rPr lang="en-US" dirty="0" smtClean="0"/>
              <a:t>Which is the most dangerous batting team to play with?</a:t>
            </a:r>
          </a:p>
          <a:p>
            <a:pPr marL="457200" indent="-457200" algn="l">
              <a:buAutoNum type="arabicPeriod"/>
            </a:pPr>
            <a:endParaRPr lang="en-US" dirty="0"/>
          </a:p>
          <a:p>
            <a:pPr marL="457200" indent="-457200" algn="l">
              <a:buAutoNum type="arabicPeriod"/>
            </a:pPr>
            <a:r>
              <a:rPr lang="en-US" dirty="0" smtClean="0"/>
              <a:t>Which is the overall BEST teams in IPL history?</a:t>
            </a:r>
          </a:p>
          <a:p>
            <a:pPr marL="457200" indent="-457200" algn="l">
              <a:buAutoNum type="arabicPeriod"/>
            </a:pPr>
            <a:endParaRPr lang="en-US" dirty="0"/>
          </a:p>
          <a:p>
            <a:pPr marL="457200" indent="-457200" algn="l">
              <a:buAutoNum type="arabicPeriod"/>
            </a:pPr>
            <a:r>
              <a:rPr lang="en-US" dirty="0" smtClean="0"/>
              <a:t>What is the probability of winning if the opposing team is one among the best team?</a:t>
            </a:r>
          </a:p>
          <a:p>
            <a:pPr marL="457200" indent="-457200" algn="l">
              <a:buAutoNum type="arabicPeriod"/>
            </a:pPr>
            <a:endParaRPr lang="en-US" dirty="0"/>
          </a:p>
          <a:p>
            <a:pPr marL="457200" indent="-457200" algn="l">
              <a:buAutoNum type="arabicPeriod"/>
            </a:pPr>
            <a:r>
              <a:rPr lang="en-US" dirty="0" smtClean="0"/>
              <a:t>Does Climate have any effect on the IPL match result?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arketing Obj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 smtClean="0"/>
              <a:t>1. Matches during 10 IPL Seasons  </a:t>
            </a:r>
            <a:endParaRPr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2514600"/>
            <a:ext cx="70866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28" y="1905000"/>
            <a:ext cx="51816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7th slid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69600" y="762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77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arketing Obj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/>
              <a:t>2</a:t>
            </a:r>
            <a:r>
              <a:rPr lang="en-US" sz="3200" dirty="0" smtClean="0"/>
              <a:t>. Best Teams in each IPL seasons </a:t>
            </a:r>
            <a:endParaRPr sz="3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2133600"/>
            <a:ext cx="57150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2133600"/>
            <a:ext cx="55626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8th slid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88500" y="762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2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8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arketing Obj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 smtClean="0"/>
              <a:t>3. Worst Teams in each IPL seasons </a:t>
            </a:r>
            <a:endParaRPr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2133600"/>
            <a:ext cx="5395912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762" y="2128157"/>
            <a:ext cx="26574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363" y="4724400"/>
            <a:ext cx="23622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687" y="7293953"/>
            <a:ext cx="2195512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716" y="2051480"/>
            <a:ext cx="2578608" cy="190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590" y="7620000"/>
            <a:ext cx="2011237" cy="195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9th slid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181916" y="685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401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3089</TotalTime>
  <Words>440</Words>
  <Application>Microsoft Office PowerPoint</Application>
  <PresentationFormat>Custom</PresentationFormat>
  <Paragraphs>76</Paragraphs>
  <Slides>17</Slides>
  <Notes>0</Notes>
  <HiddenSlides>0</HiddenSlides>
  <MMClips>16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Clarity</vt:lpstr>
      <vt:lpstr>PowerPoint Presentation</vt:lpstr>
      <vt:lpstr>IPL History</vt:lpstr>
      <vt:lpstr>About the Data</vt:lpstr>
      <vt:lpstr>Problem Statement</vt:lpstr>
      <vt:lpstr>Pre-Processing :</vt:lpstr>
      <vt:lpstr>Questions :</vt:lpstr>
      <vt:lpstr>1. Matches during 10 IPL Seasons  </vt:lpstr>
      <vt:lpstr>2. Best Teams in each IPL seasons </vt:lpstr>
      <vt:lpstr>3. Worst Teams in each IPL seasons </vt:lpstr>
      <vt:lpstr>4. Most Valuable Players in IPL </vt:lpstr>
      <vt:lpstr>5. Does the toss decision have any role on deciding the winner of the match?</vt:lpstr>
      <vt:lpstr>6. Which is the dangerous bowling teams to play with?</vt:lpstr>
      <vt:lpstr>7. Which is the dangerous batting teams to play with?</vt:lpstr>
      <vt:lpstr>8. Which is the overall BEST teams in the history of IPL?</vt:lpstr>
      <vt:lpstr>9. What is the probability of winning if the opposite team is one among the best teams?</vt:lpstr>
      <vt:lpstr>10. Does Climate have any effect on the match flow?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acer</cp:lastModifiedBy>
  <cp:revision>39</cp:revision>
  <dcterms:modified xsi:type="dcterms:W3CDTF">2019-04-14T17:58:29Z</dcterms:modified>
</cp:coreProperties>
</file>